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5" r:id="rId9"/>
    <p:sldId id="268" r:id="rId10"/>
    <p:sldId id="282" r:id="rId11"/>
    <p:sldId id="269" r:id="rId12"/>
    <p:sldId id="279" r:id="rId13"/>
    <p:sldId id="280" r:id="rId14"/>
    <p:sldId id="281" r:id="rId15"/>
    <p:sldId id="283" r:id="rId16"/>
    <p:sldId id="27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88996" autoAdjust="0"/>
  </p:normalViewPr>
  <p:slideViewPr>
    <p:cSldViewPr snapToGrid="0">
      <p:cViewPr varScale="1">
        <p:scale>
          <a:sx n="70" d="100"/>
          <a:sy n="70" d="100"/>
        </p:scale>
        <p:origin x="11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DE82-CE18-408B-80C5-A670E3B331DD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A01C7-79E7-4E46-9AA7-E56264D02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610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D50B70-C304-F43B-C30E-AAC53CDAD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FD49CC-23CF-DD67-6630-D95BCEF64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CD3A86-0A83-6885-9850-41AB4B9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4320A-490C-49DA-8240-3B69DB5D554C}" type="datetime1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ADC307-68E3-0BF6-829D-A55DD13B4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78C74E-BED9-F094-A8B8-2A2513DB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219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9630-BC60-B456-B66B-25BFD9DB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6669AE-7B10-EFC5-7A28-F443080C2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C5549E-C90F-9A56-AD30-10CF46FA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9595-994F-4325-9580-6C7758E4D6AF}" type="datetime1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533A07-744F-CCD4-8A9C-339F17474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D976E-FB8C-5D27-48CB-F792B399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33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67B02D7-EC2D-5602-D86F-6596BE761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B2EFD0-3251-D5EA-3916-C90329EC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C79665-97AA-1C12-7DE6-2790460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258-7A65-46F2-901F-41D4D9E3807C}" type="datetime1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C3072-561C-E7CE-9F64-DE1F88509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4489FC-5C33-D5CD-6806-D0A3C2A4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24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73A1E-5D00-5ECE-B84D-32212BF8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61C790-DC78-38A8-064E-6C73ED08E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C40CFF-958F-E23E-00FA-3DA00578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76CE-BBDC-4A08-B2B0-753BEA942362}" type="datetime1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48DED1-39B3-FF67-8A1A-E74791AA8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777B0E-0651-CCEE-3AA9-EC03113E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31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21A79-FD1A-4604-11DE-AF6312A5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BA101E-5DDB-F0B1-E9B9-F2C5C70DE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EBC2AE-03CC-F1EB-9069-4DFBB5BF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787D-8CDD-4A64-BFE4-63E99D63B94F}" type="datetime1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D9976B-16A7-5E9A-5ACD-211E5809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133136-2893-CF19-D76C-49FE7776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20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EC133-005B-6298-026D-1F85CFEB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969AC-A139-6772-CFD2-CD5E90736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DD1F9F-E29E-9F38-22AA-E5D6642EB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A83669-F5A6-C300-E041-01A0A52A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FB63-00CA-4264-835F-05015D9593F1}" type="datetime1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81EAFE-607C-3000-E168-6EBAC95A7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80DC1B-EC28-F3DF-E1B1-9B731327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35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564FD-5711-2791-D9E5-46DF0402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D77754-0189-A419-7DE0-C5AE6BE92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8C262DB-6930-AB87-E282-FE651F9F4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E99617-51FB-7AD7-D86C-46CE01DD7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61B8E5-67EB-5A52-1498-4E9929093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F4467D-3394-A4AC-BACF-02B9FB19D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D76C-D436-434B-AB2D-1080012DE59D}" type="datetime1">
              <a:rPr lang="ru-RU" smtClean="0"/>
              <a:t>08.06.2024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0BD6A77-F447-8B1C-DCD1-3C04B05FF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1290503-F936-6EFA-625E-76D4035B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296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9A450-AB0C-7F09-7D38-2D373176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D409B6-FF39-26B8-DD69-4411EB66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C64A-6176-4C74-BE69-B34B7FF06F80}" type="datetime1">
              <a:rPr lang="ru-RU" smtClean="0"/>
              <a:t>08.06.2024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C1304D-3A62-A893-CC23-9ED1EE35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E26EF9-608F-E694-518F-C323F138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80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617E3D-C505-2D08-4C1E-106B0F914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2EEF-8D87-4C14-A0ED-ABBE237EEC86}" type="datetime1">
              <a:rPr lang="ru-RU" smtClean="0"/>
              <a:t>08.06.2024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EFAF4BC-69B7-5DB7-85C7-C1A10EBF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E2133D-6CBD-6A6C-3B3E-127C242B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784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A661-CED1-2870-17E1-9ABD8C4E2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9D9E10-37B8-8471-AC81-78D88A456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64A9B6-13EC-63DF-D6AE-3E68B22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51D335-DB74-89AF-BA68-3C2F031F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C44A-C6A5-4F80-958E-1BAB340DE622}" type="datetime1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41E822-A32A-3C21-6C78-ECC4948C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964301-629F-D908-E50C-55FFA034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912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EC83C-FC54-7B6B-7882-3B1D5D04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4F1060-CD72-31B8-F480-7EE56449F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EA9537-BE50-FD3E-6C2C-B3606A2E8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9E1633-9A54-7658-2F1F-E640063C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FF766-982F-43CD-8FB0-3F7E1F440E26}" type="datetime1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3D0E9E-8CEB-C608-CEBB-495E73A9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8F508C-07B2-E225-2E7F-25B68BA5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05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E2634-FE66-3021-D803-280588AF6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CE30F5-E4F0-E500-3CB3-2F1387646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57E1F2-63E3-D4EF-0CF0-B7E609F14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92A0A-A9D2-430C-810A-A29A3B9DEC9B}" type="datetime1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B9E63B-42CC-835F-F40E-68B0199E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AC91EB-0978-8C71-368F-A33AA6E7C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976B3-D7F1-45AE-9AA2-2B0EB601F7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9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00CFE-3726-73B8-F184-06F66631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7022"/>
            <a:ext cx="9144000" cy="1888626"/>
          </a:xfrm>
        </p:spPr>
        <p:txBody>
          <a:bodyPr>
            <a:noAutofit/>
          </a:bodyPr>
          <a:lstStyle/>
          <a:p>
            <a:r>
              <a:rPr lang="ru-RU" sz="3600" b="1" dirty="0"/>
              <a:t>Выпускная квалификационная работа на тему</a:t>
            </a:r>
            <a:r>
              <a:rPr lang="en-US" sz="3600" b="1" dirty="0"/>
              <a:t>:</a:t>
            </a:r>
            <a:r>
              <a:rPr lang="ru-RU" sz="3600" b="1" dirty="0"/>
              <a:t> Оптимизация перемещения беспилотного такси в условиях города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56E8C8-8803-D546-F7E6-7125AFD28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661"/>
            <a:ext cx="9144000" cy="1466350"/>
          </a:xfrm>
        </p:spPr>
        <p:txBody>
          <a:bodyPr>
            <a:normAutofit/>
          </a:bodyPr>
          <a:lstStyle/>
          <a:p>
            <a:r>
              <a:rPr lang="ru-RU" sz="2200" dirty="0"/>
              <a:t>КАЗАНСКИЙ НАЦИОНАЛЬНЫЙ ИССЛЕДОВАТЕЛЬСКИЙ</a:t>
            </a:r>
          </a:p>
          <a:p>
            <a:r>
              <a:rPr lang="ru-RU" sz="2200" dirty="0"/>
              <a:t>ТЕХНИЧЕСКИЙ УНИВЕРСИТЕТ ИМ. А. Н. ТУПОЛЕВА – КАИ</a:t>
            </a:r>
          </a:p>
          <a:p>
            <a:r>
              <a:rPr lang="ru-RU" sz="2200" dirty="0"/>
              <a:t>Кафедра систем автоматизированного проектирования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5CD47E25-E935-41CB-0BE8-6516BBE5300D}"/>
              </a:ext>
            </a:extLst>
          </p:cNvPr>
          <p:cNvSpPr txBox="1">
            <a:spLocks/>
          </p:cNvSpPr>
          <p:nvPr/>
        </p:nvSpPr>
        <p:spPr>
          <a:xfrm>
            <a:off x="555003" y="4883165"/>
            <a:ext cx="11016343" cy="1596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200" dirty="0"/>
              <a:t>Выполнил студент группы 4414 					</a:t>
            </a:r>
            <a:r>
              <a:rPr lang="ru-RU" sz="2200" dirty="0" err="1"/>
              <a:t>Бикмуллин</a:t>
            </a:r>
            <a:r>
              <a:rPr lang="ru-RU" sz="2200" dirty="0"/>
              <a:t> А.Р.</a:t>
            </a:r>
          </a:p>
          <a:p>
            <a:pPr algn="l"/>
            <a:r>
              <a:rPr lang="ru-RU" sz="2200" dirty="0"/>
              <a:t>Научный руководитель к.т.н., доцент					Невзоров В.Н.							 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C3AC0A-F4CF-4CFE-AF02-6ACC97DF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32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E7B66-B196-39B3-DDD4-3FB02B49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007"/>
            <a:ext cx="10515600" cy="770020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Концептуальная модель базы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C32CF2-CF08-415D-9038-6D354792B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97" y="1026211"/>
            <a:ext cx="3856206" cy="476833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7EE9E9-DC20-47E6-9D58-E9249C6B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10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8E58DC-9CFE-EF7F-8EEC-EC4AFAE26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07" y="980277"/>
            <a:ext cx="5698653" cy="5196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0F74E9-FFEA-C565-617A-24414A033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55" y="867727"/>
            <a:ext cx="5723890" cy="5229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637F1-065F-91C3-2675-B920670D7C81}"/>
              </a:ext>
            </a:extLst>
          </p:cNvPr>
          <p:cNvSpPr txBox="1"/>
          <p:nvPr/>
        </p:nvSpPr>
        <p:spPr>
          <a:xfrm>
            <a:off x="4001729" y="620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Рис. 10. Концептуальная модель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023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E7B66-B196-39B3-DDD4-3FB02B49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007"/>
            <a:ext cx="10515600" cy="662684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Архитектура программы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4049035-89F4-442C-9E61-FC10B93D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11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21DA40-44D0-1C68-3058-CD8419C8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77" y="827973"/>
            <a:ext cx="5028742" cy="5420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AD57D6-4412-2887-C285-C442C19D3E3E}"/>
              </a:ext>
            </a:extLst>
          </p:cNvPr>
          <p:cNvSpPr txBox="1"/>
          <p:nvPr/>
        </p:nvSpPr>
        <p:spPr>
          <a:xfrm>
            <a:off x="3999736" y="6257661"/>
            <a:ext cx="3331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Рис. </a:t>
            </a:r>
            <a:r>
              <a:rPr lang="ru-RU" dirty="0"/>
              <a:t>11</a:t>
            </a:r>
            <a:r>
              <a:rPr lang="ru-RU" sz="1800" dirty="0"/>
              <a:t>.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Диаграмма классов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64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939469B-DC52-4901-AF6A-1C05C19F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12</a:t>
            </a:fld>
            <a:endParaRPr lang="ru-RU"/>
          </a:p>
        </p:txBody>
      </p:sp>
      <p:pic>
        <p:nvPicPr>
          <p:cNvPr id="10" name="Видео без названия — сделано в Clipchamp (1)">
            <a:hlinkClick r:id="" action="ppaction://media"/>
            <a:extLst>
              <a:ext uri="{FF2B5EF4-FFF2-40B4-BE49-F238E27FC236}">
                <a16:creationId xmlns:a16="http://schemas.microsoft.com/office/drawing/2014/main" id="{ACD22E0C-73AB-E994-1420-661D2AF36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206374"/>
            <a:ext cx="9730740" cy="54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1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80E1B-1F7F-493B-8A78-17AC4A53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88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Примеры решения задачи</a:t>
            </a:r>
            <a:r>
              <a:rPr lang="en-US" dirty="0"/>
              <a:t> </a:t>
            </a:r>
            <a:r>
              <a:rPr lang="ru-RU" dirty="0"/>
              <a:t>с использованием алгоритма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A057B6-8EF7-4DDE-96E4-D148492D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13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5812C4-3155-B365-48F8-1D7E0B309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40" y="1548406"/>
            <a:ext cx="6065520" cy="4190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E7F4F7-DF3C-FE4E-0275-EA80A58F7925}"/>
              </a:ext>
            </a:extLst>
          </p:cNvPr>
          <p:cNvSpPr txBox="1"/>
          <p:nvPr/>
        </p:nvSpPr>
        <p:spPr>
          <a:xfrm>
            <a:off x="3991896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Рис. 12. Результат работы программы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664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4872A-7261-4DF9-B664-3C63659E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22" y="1365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Примеры решения задачи</a:t>
            </a:r>
            <a:r>
              <a:rPr lang="en-US" dirty="0"/>
              <a:t> </a:t>
            </a:r>
            <a:r>
              <a:rPr lang="ru-RU" dirty="0"/>
              <a:t>с использованием алгоритма А*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601A99-A18A-463C-AB5D-945B7ED5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14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4C1BE5E-8BF1-F062-35E1-FFD9BC965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7" y="1525857"/>
            <a:ext cx="6440044" cy="459587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247DF-9828-E883-E553-30F0A585F52D}"/>
              </a:ext>
            </a:extLst>
          </p:cNvPr>
          <p:cNvSpPr txBox="1"/>
          <p:nvPr/>
        </p:nvSpPr>
        <p:spPr>
          <a:xfrm>
            <a:off x="3713601" y="62752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Рис. 13. Результат работы программы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96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4872A-7261-4DF9-B664-3C63659E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22" y="1365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Примеры решения задачи</a:t>
            </a:r>
            <a:r>
              <a:rPr lang="en-US" dirty="0"/>
              <a:t> </a:t>
            </a:r>
            <a:r>
              <a:rPr lang="ru-RU" dirty="0"/>
              <a:t>с использованием волнового алгоритма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601A99-A18A-463C-AB5D-945B7ED5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15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3659A22-7E16-546F-6601-C1916178A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85" y="1462088"/>
            <a:ext cx="6611815" cy="47057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DF9667-89E1-4EA9-A062-8D19796E9B36}"/>
              </a:ext>
            </a:extLst>
          </p:cNvPr>
          <p:cNvSpPr txBox="1"/>
          <p:nvPr/>
        </p:nvSpPr>
        <p:spPr>
          <a:xfrm>
            <a:off x="3773236" y="61716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Рис. 14. Результат работы программы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224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E7B66-B196-39B3-DDD4-3FB02B49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007"/>
            <a:ext cx="10515600" cy="662684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Выводы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DCE9C9B9-21A9-F615-4EEB-0FEEA874A68C}"/>
              </a:ext>
            </a:extLst>
          </p:cNvPr>
          <p:cNvSpPr txBox="1">
            <a:spLocks/>
          </p:cNvSpPr>
          <p:nvPr/>
        </p:nvSpPr>
        <p:spPr>
          <a:xfrm>
            <a:off x="838200" y="5434180"/>
            <a:ext cx="10515600" cy="80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22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E58B6C8-119D-1A96-CEB7-DD1602FBC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152"/>
            <a:ext cx="10515600" cy="4735989"/>
          </a:xfrm>
        </p:spPr>
        <p:txBody>
          <a:bodyPr>
            <a:noAutofit/>
          </a:bodyPr>
          <a:lstStyle/>
          <a:p>
            <a:pPr marL="45720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457200" indent="-4572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cs typeface="Arial" panose="020B0604020202020204" pitchFamily="34" charset="0"/>
              </a:rPr>
              <a:t>Проанализирована проектная </a:t>
            </a:r>
            <a:r>
              <a:rPr lang="ru-RU" sz="2400" dirty="0"/>
              <a:t>процедура оптимизации перемещения беспилотного такси. </a:t>
            </a:r>
          </a:p>
          <a:p>
            <a:pPr marL="457200" indent="-4572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/>
              <a:t>Разработано математическое обеспечение для процедуры оптимизации перемещения беспилотного такси </a:t>
            </a:r>
          </a:p>
          <a:p>
            <a:pPr marL="457200" indent="-4572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/>
              <a:t>Разработано информационное обеспечение для процедуры оптимизации перемещения беспилотного такси..</a:t>
            </a:r>
          </a:p>
          <a:p>
            <a:pPr marL="457200" indent="-4572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/>
              <a:t>Разработано программное обеспечение процедуры оптимизации перемещения беспилотного такси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11B769-640E-4132-93C9-713B518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6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2D1AE5-D558-FA92-B0E2-4A4FC876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136"/>
            <a:ext cx="10515600" cy="683499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Объект оптимизирования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9250746-682C-27C5-68A9-C067FA2895F8}"/>
              </a:ext>
            </a:extLst>
          </p:cNvPr>
          <p:cNvSpPr txBox="1">
            <a:spLocks/>
          </p:cNvSpPr>
          <p:nvPr/>
        </p:nvSpPr>
        <p:spPr>
          <a:xfrm>
            <a:off x="588278" y="1941920"/>
            <a:ext cx="110154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2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B234CA-92F6-4CB2-88B9-E6094FE1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2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BCBC8BE-B8E5-C1D3-29A0-C9FA4C724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71" y="769858"/>
            <a:ext cx="7994458" cy="5318283"/>
          </a:xfr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8AD293F3-29BA-377F-9060-C00DC5061074}"/>
              </a:ext>
            </a:extLst>
          </p:cNvPr>
          <p:cNvSpPr txBox="1">
            <a:spLocks/>
          </p:cNvSpPr>
          <p:nvPr/>
        </p:nvSpPr>
        <p:spPr>
          <a:xfrm>
            <a:off x="338356" y="6270464"/>
            <a:ext cx="11015444" cy="53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200" dirty="0"/>
              <a:t>Рис. 1. Беспилотное такси</a:t>
            </a:r>
          </a:p>
        </p:txBody>
      </p:sp>
    </p:spTree>
    <p:extLst>
      <p:ext uri="{BB962C8B-B14F-4D97-AF65-F5344CB8AC3E}">
        <p14:creationId xmlns:p14="http://schemas.microsoft.com/office/powerpoint/2010/main" val="254579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E6A23-8A34-D848-73A3-C4CF1C12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238"/>
            <a:ext cx="10515600" cy="70866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Цели и задачи выпускной квалификационной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629890-B7F4-5340-FF47-7210E7749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30" y="1259611"/>
            <a:ext cx="11015444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200" dirty="0"/>
              <a:t>Цель работы: разработка математического, информационного и программного обеспечения для процедуры оптимизации перемещения беспилотного такси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200" dirty="0"/>
              <a:t>Задачи: </a:t>
            </a:r>
          </a:p>
          <a:p>
            <a:pPr marL="457200" indent="-4572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ru-RU" sz="2200" dirty="0"/>
              <a:t>Анализ проектной процедуры оптимизации перемещения беспилотного такси</a:t>
            </a:r>
            <a:r>
              <a:rPr lang="ru-RU" sz="1800" dirty="0">
                <a:latin typeface="Arial" panose="020B0604020202020204" pitchFamily="34" charset="0"/>
              </a:rPr>
              <a:t>.</a:t>
            </a:r>
            <a:r>
              <a:rPr lang="ru-RU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  <a:endParaRPr lang="ru-RU" sz="2200" dirty="0"/>
          </a:p>
          <a:p>
            <a:pPr marL="457200" indent="-457200" algn="just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sz="2200" dirty="0"/>
              <a:t>Разработка математического обеспечения для процедуры оптимизации перемещения беспилотного такси.</a:t>
            </a:r>
          </a:p>
          <a:p>
            <a:pPr marL="457200" indent="-457200" algn="just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sz="2200" dirty="0"/>
              <a:t>Разработка информационного обеспечения для процедуры оптимизации перемещения беспилотного такси.</a:t>
            </a:r>
          </a:p>
          <a:p>
            <a:pPr marL="457200" indent="-457200" algn="just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sz="2200" dirty="0"/>
              <a:t>Разработка программного обеспечения процедуры оптимизации перемещения беспилотного такси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1637DD-57D0-42BF-873E-06FCBCB8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0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EE1D2-CD39-4A72-B9D5-86072AED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11" y="251457"/>
            <a:ext cx="11065778" cy="767389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Функциональная модель проектной процедуры </a:t>
            </a:r>
            <a:r>
              <a:rPr lang="en-US" sz="3600" dirty="0"/>
              <a:t>IDEF0</a:t>
            </a:r>
            <a:endParaRPr lang="ru-RU" sz="36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97B8AD7-6999-6710-E5B1-BC1FFBBB754F}"/>
              </a:ext>
            </a:extLst>
          </p:cNvPr>
          <p:cNvSpPr txBox="1">
            <a:spLocks/>
          </p:cNvSpPr>
          <p:nvPr/>
        </p:nvSpPr>
        <p:spPr>
          <a:xfrm>
            <a:off x="588278" y="6261286"/>
            <a:ext cx="11015444" cy="362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dirty="0"/>
              <a:t>Рис. 2. </a:t>
            </a:r>
            <a:r>
              <a:rPr lang="en-US" sz="2400" dirty="0"/>
              <a:t>IDEF0 </a:t>
            </a:r>
            <a:r>
              <a:rPr lang="ru-RU" sz="2400" dirty="0"/>
              <a:t>диаграмма уровня </a:t>
            </a:r>
            <a:r>
              <a:rPr lang="en-US" sz="2400" dirty="0"/>
              <a:t>A-0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F73D81-C55F-4FD0-ABF0-74B43897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8FF978-AD14-19C0-5019-0934FD5D8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97" y="941705"/>
            <a:ext cx="7372006" cy="514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7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EE1D2-CD39-4A72-B9D5-86072AED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11" y="251457"/>
            <a:ext cx="11065778" cy="767389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Функциональная модель проектной процедуры </a:t>
            </a:r>
            <a:r>
              <a:rPr lang="en-US" sz="3600" dirty="0"/>
              <a:t>IDEF0</a:t>
            </a:r>
            <a:endParaRPr lang="ru-RU" sz="36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97B8AD7-6999-6710-E5B1-BC1FFBBB754F}"/>
              </a:ext>
            </a:extLst>
          </p:cNvPr>
          <p:cNvSpPr txBox="1">
            <a:spLocks/>
          </p:cNvSpPr>
          <p:nvPr/>
        </p:nvSpPr>
        <p:spPr>
          <a:xfrm>
            <a:off x="588278" y="6261286"/>
            <a:ext cx="11015444" cy="362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dirty="0"/>
              <a:t>Рис. 3. </a:t>
            </a:r>
            <a:r>
              <a:rPr lang="en-US" sz="2400" dirty="0"/>
              <a:t>IDEF0 </a:t>
            </a:r>
            <a:r>
              <a:rPr lang="ru-RU" sz="2400" dirty="0"/>
              <a:t>диаграмма уровня </a:t>
            </a:r>
            <a:r>
              <a:rPr lang="en-US" sz="2400" dirty="0"/>
              <a:t>A0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53A83F-D3BA-496E-9EC8-AC63C3AB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A83429-99E8-CE14-F265-73B2908D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91" y="1000460"/>
            <a:ext cx="8477469" cy="51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0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EE1D2-CD39-4A72-B9D5-86072AED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11" y="251457"/>
            <a:ext cx="11065778" cy="767389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Функциональная модель проектной процедуры </a:t>
            </a:r>
            <a:r>
              <a:rPr lang="en-US" sz="3600" dirty="0"/>
              <a:t>IDEF0</a:t>
            </a:r>
            <a:endParaRPr lang="ru-RU" sz="36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97B8AD7-6999-6710-E5B1-BC1FFBBB754F}"/>
              </a:ext>
            </a:extLst>
          </p:cNvPr>
          <p:cNvSpPr txBox="1">
            <a:spLocks/>
          </p:cNvSpPr>
          <p:nvPr/>
        </p:nvSpPr>
        <p:spPr>
          <a:xfrm>
            <a:off x="588278" y="6261286"/>
            <a:ext cx="11015444" cy="362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dirty="0"/>
              <a:t>Рис. 4. </a:t>
            </a:r>
            <a:r>
              <a:rPr lang="en-US" sz="2400" dirty="0"/>
              <a:t>IDEF0 </a:t>
            </a:r>
            <a:r>
              <a:rPr lang="ru-RU" sz="2400" dirty="0"/>
              <a:t>диаграмма уровня </a:t>
            </a:r>
            <a:r>
              <a:rPr lang="en-US" sz="2400" dirty="0"/>
              <a:t>A1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EEA922-3C1F-42B3-A536-432C2F5F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3" descr="Изображение выглядит как текст, диаграмма, Параллельный, План&#10;&#10;Автоматически созданное описание">
            <a:extLst>
              <a:ext uri="{FF2B5EF4-FFF2-40B4-BE49-F238E27FC236}">
                <a16:creationId xmlns:a16="http://schemas.microsoft.com/office/drawing/2014/main" id="{8C4B9E94-1CB5-B25C-A4A8-5EE2F03F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77" y="970304"/>
            <a:ext cx="7573046" cy="52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7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EE1D2-CD39-4A72-B9D5-86072AED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11" y="251457"/>
            <a:ext cx="11065778" cy="767389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Формальная (математическая) постановка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8D1530-9392-64A3-034B-FD179D048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25" y="906155"/>
            <a:ext cx="8647079" cy="877821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Главной задачей работы является расчет кратчайшей траектории от места отправления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</a:t>
            </a: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 запланированного места поездки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n.</a:t>
            </a: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задачи в моей работе </a:t>
            </a: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используется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сразу 3 алгоритма поиска кратчайшего пути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ru-RU" sz="2200" dirty="0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ru-RU" sz="22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998BC98-F746-405B-90F3-F0CD60EA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D96953-4C16-49FF-FF62-902D6BAC6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284" r="166"/>
          <a:stretch>
            <a:fillRect/>
          </a:stretch>
        </p:blipFill>
        <p:spPr>
          <a:xfrm>
            <a:off x="8995806" y="4486689"/>
            <a:ext cx="2468996" cy="14425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4B4771-EAB9-67C7-49E0-E3019F54B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b="520"/>
          <a:stretch>
            <a:fillRect/>
          </a:stretch>
        </p:blipFill>
        <p:spPr>
          <a:xfrm>
            <a:off x="8995805" y="2609034"/>
            <a:ext cx="2453181" cy="15747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FB93E8-A100-29F8-A185-E3C8F571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" b="574"/>
          <a:stretch>
            <a:fillRect/>
          </a:stretch>
        </p:blipFill>
        <p:spPr>
          <a:xfrm>
            <a:off x="8995806" y="906155"/>
            <a:ext cx="2453181" cy="13999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80D8A2-0A1B-A408-910F-A6A333D2A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025" y="2493199"/>
            <a:ext cx="1972362" cy="349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F3382A-6C8B-1D19-9189-8BF18A16E3D2}"/>
              </a:ext>
            </a:extLst>
          </p:cNvPr>
          <p:cNvSpPr txBox="1"/>
          <p:nvPr/>
        </p:nvSpPr>
        <p:spPr>
          <a:xfrm>
            <a:off x="168824" y="1965308"/>
            <a:ext cx="8612597" cy="174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  <a:r>
              <a:rPr lang="ru-RU" u="sng" dirty="0"/>
              <a:t>Алгоритм А* </a:t>
            </a:r>
            <a:r>
              <a:rPr lang="ru-RU" dirty="0"/>
              <a:t>- </a:t>
            </a:r>
            <a:r>
              <a:rPr lang="ru-RU" dirty="0">
                <a:effectLst/>
              </a:rPr>
              <a:t>Порядок обхода вершин определяется </a:t>
            </a:r>
            <a:r>
              <a:rPr lang="ru-RU" strike="noStrike" dirty="0">
                <a:effectLst/>
              </a:rPr>
              <a:t> эвристической функцией </a:t>
            </a:r>
            <a:r>
              <a:rPr lang="ru-RU" dirty="0">
                <a:effectLst/>
              </a:rPr>
              <a:t>«расстояние + стоимость</a:t>
            </a:r>
            <a:r>
              <a:rPr lang="ru-RU" b="0" i="0" dirty="0">
                <a:solidFill>
                  <a:srgbClr val="202122"/>
                </a:solidFill>
                <a:effectLst/>
              </a:rPr>
              <a:t>» </a:t>
            </a:r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en-US" dirty="0"/>
              <a:t>    </a:t>
            </a:r>
            <a:r>
              <a:rPr lang="ru-RU" dirty="0"/>
              <a:t>				</a:t>
            </a:r>
            <a:r>
              <a:rPr lang="en-US" dirty="0"/>
              <a:t>(1)</a:t>
            </a:r>
            <a:r>
              <a:rPr lang="ru-RU" dirty="0"/>
              <a:t>,</a:t>
            </a:r>
          </a:p>
          <a:p>
            <a:r>
              <a:rPr lang="ru-RU" dirty="0"/>
              <a:t> где n - следующий узел на пути, g(n) - стоимость пути от начального узла до n, а h(n) - это эвристическая функция, которая оценивает стоимость самого дешевого пути от n к цели.</a:t>
            </a:r>
            <a:r>
              <a:rPr lang="en-US" dirty="0"/>
              <a:t> </a:t>
            </a:r>
            <a:r>
              <a:rPr lang="ru-RU" dirty="0"/>
              <a:t>(Рис 1).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0CD9C6-7BB0-2D27-6C10-8C1C00BB5015}"/>
                  </a:ext>
                </a:extLst>
              </p:cNvPr>
              <p:cNvSpPr txBox="1"/>
              <p:nvPr/>
            </p:nvSpPr>
            <p:spPr>
              <a:xfrm>
                <a:off x="168825" y="3706269"/>
                <a:ext cx="8647079" cy="1501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	</a:t>
                </a:r>
                <a:r>
                  <a:rPr lang="ru-RU" u="sng" dirty="0"/>
                  <a:t>Алгоритм </a:t>
                </a:r>
                <a:r>
                  <a:rPr lang="ru-RU" i="0" u="sng" dirty="0" err="1">
                    <a:solidFill>
                      <a:srgbClr val="000000"/>
                    </a:solidFill>
                    <a:effectLst/>
                  </a:rPr>
                  <a:t>Дейкстры</a:t>
                </a:r>
                <a:r>
                  <a:rPr lang="ru-RU" i="0" u="sng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ru-RU" b="0" i="0" dirty="0">
                    <a:solidFill>
                      <a:srgbClr val="000000"/>
                    </a:solidFill>
                    <a:effectLst/>
                  </a:rPr>
                  <a:t>– данный алгоритм рекурсивно обходит каждую вершину от ближайшей </a:t>
                </a:r>
                <a:r>
                  <a:rPr lang="ru-RU" dirty="0">
                    <a:solidFill>
                      <a:srgbClr val="000000"/>
                    </a:solidFill>
                  </a:rPr>
                  <a:t>до дальнейшей вершины в ширину и обновляет список кратчайших путей до каждой из существующих вершин</a:t>
                </a:r>
                <a:r>
                  <a:rPr lang="en-US" dirty="0">
                    <a:solidFill>
                      <a:srgbClr val="000000"/>
                    </a:solidFill>
                  </a:rPr>
                  <a:t>. </a:t>
                </a:r>
                <a:r>
                  <a:rPr lang="ru-RU" dirty="0">
                    <a:solidFill>
                      <a:srgbClr val="000000"/>
                    </a:solidFill>
                  </a:rPr>
                  <a:t>(Рис 2)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ru-RU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dirty="0"/>
                  <a:t> (2)</a:t>
                </a:r>
                <a:r>
                  <a:rPr lang="en-US" dirty="0"/>
                  <a:t>,</a:t>
                </a:r>
                <a:endParaRPr lang="ru-RU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расстояние от вершины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ru-RU" dirty="0"/>
                  <a:t>до вершины </a:t>
                </a:r>
                <a:r>
                  <a:rPr lang="en-US" dirty="0"/>
                  <a:t>i+1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0CD9C6-7BB0-2D27-6C10-8C1C00BB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25" y="3706269"/>
                <a:ext cx="8647079" cy="1501693"/>
              </a:xfrm>
              <a:prstGeom prst="rect">
                <a:avLst/>
              </a:prstGeom>
              <a:blipFill>
                <a:blip r:embed="rId6"/>
                <a:stretch>
                  <a:fillRect l="-635" t="-2439" b="-52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3431F2-DBEF-4C02-BBB6-1902626F82B1}"/>
                  </a:ext>
                </a:extLst>
              </p:cNvPr>
              <p:cNvSpPr txBox="1"/>
              <p:nvPr/>
            </p:nvSpPr>
            <p:spPr>
              <a:xfrm>
                <a:off x="168824" y="5173411"/>
                <a:ext cx="8544870" cy="1489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	</a:t>
                </a:r>
                <a:r>
                  <a:rPr lang="ru-RU" u="sng" dirty="0"/>
                  <a:t>Волновой алгоритм </a:t>
                </a:r>
                <a:r>
                  <a:rPr lang="ru-RU" dirty="0"/>
                  <a:t>– данный алгоритм обходит граф поиском в ширину и находит кротчайший путь без учета стоимости веса ребер графа</a:t>
                </a:r>
                <a:r>
                  <a:rPr lang="en-US" dirty="0"/>
                  <a:t>, </a:t>
                </a:r>
                <a:r>
                  <a:rPr lang="ru-RU" dirty="0"/>
                  <a:t>учитывая только количество итераций перемещений</a:t>
                </a:r>
                <a:r>
                  <a:rPr lang="en-US" dirty="0">
                    <a:solidFill>
                      <a:srgbClr val="000000"/>
                    </a:solidFill>
                  </a:rPr>
                  <a:t>. </a:t>
                </a:r>
                <a:r>
                  <a:rPr lang="ru-RU" dirty="0">
                    <a:solidFill>
                      <a:srgbClr val="000000"/>
                    </a:solidFill>
                  </a:rPr>
                  <a:t>(Рис 3)</a:t>
                </a:r>
                <a:endParaRPr lang="ru-RU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dirty="0"/>
                  <a:t> (3)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3431F2-DBEF-4C02-BBB6-1902626F8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24" y="5173411"/>
                <a:ext cx="8544870" cy="1489510"/>
              </a:xfrm>
              <a:prstGeom prst="rect">
                <a:avLst/>
              </a:prstGeom>
              <a:blipFill>
                <a:blip r:embed="rId7"/>
                <a:stretch>
                  <a:fillRect l="-642" t="-24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3FBB24D-01C3-D2BD-4C35-F9FAF9410339}"/>
              </a:ext>
            </a:extLst>
          </p:cNvPr>
          <p:cNvSpPr txBox="1"/>
          <p:nvPr/>
        </p:nvSpPr>
        <p:spPr>
          <a:xfrm>
            <a:off x="8938823" y="2247696"/>
            <a:ext cx="2357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Рис 5. Алгоритм </a:t>
            </a:r>
            <a:r>
              <a:rPr lang="en-US" dirty="0"/>
              <a:t>A*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5FB061-27F0-80F7-6222-C6AB8BF75D3F}"/>
              </a:ext>
            </a:extLst>
          </p:cNvPr>
          <p:cNvSpPr txBox="1"/>
          <p:nvPr/>
        </p:nvSpPr>
        <p:spPr>
          <a:xfrm>
            <a:off x="8938823" y="4117357"/>
            <a:ext cx="284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Рис 6. 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AB3B8E-558D-2CDA-5317-51EF06D7CECF}"/>
              </a:ext>
            </a:extLst>
          </p:cNvPr>
          <p:cNvSpPr txBox="1"/>
          <p:nvPr/>
        </p:nvSpPr>
        <p:spPr>
          <a:xfrm>
            <a:off x="8995806" y="592860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Рис 7. Волновой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292805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EE1D2-CD39-4A72-B9D5-86072AED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10" y="251458"/>
            <a:ext cx="11065778" cy="76738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/>
              <a:t>Алгоритм решения задачи оптимизации перемещения беспилотного такси в условиях города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8D1530-9392-64A3-034B-FD179D048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7143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D3999B-5BEF-4D90-B0CD-BD0294C5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0A6A0-5D2B-AF91-C11C-0A5294FCA254}"/>
              </a:ext>
            </a:extLst>
          </p:cNvPr>
          <p:cNvSpPr txBox="1"/>
          <p:nvPr/>
        </p:nvSpPr>
        <p:spPr>
          <a:xfrm>
            <a:off x="3249815" y="63353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Рис. 8.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</a:rPr>
              <a:t>А</a:t>
            </a:r>
            <a:r>
              <a:rPr lang="ru-RU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лгоритмическая схема реализации алгоритма А*</a:t>
            </a:r>
            <a:endParaRPr lang="ru-RU" sz="1800" dirty="0">
              <a:effectLst/>
              <a:highlight>
                <a:srgbClr val="FFFFFF"/>
              </a:highlight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68F7B7-21C0-841B-8ED0-7A29381EA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"/>
          <a:stretch/>
        </p:blipFill>
        <p:spPr bwMode="auto">
          <a:xfrm>
            <a:off x="3990044" y="1019857"/>
            <a:ext cx="4407851" cy="53817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84894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E7B66-B196-39B3-DDD4-3FB02B49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007"/>
            <a:ext cx="10515600" cy="770020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Логическая модель базы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C32CF2-CF08-415D-9038-6D354792B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97" y="1026211"/>
            <a:ext cx="3856206" cy="476833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7EE9E9-DC20-47E6-9D58-E9249C6B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976B3-D7F1-45AE-9AA2-2B0EB601F764}" type="slidenum">
              <a:rPr lang="ru-RU" smtClean="0"/>
              <a:t>9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8E58DC-9CFE-EF7F-8EEC-EC4AFAE26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47" y="945533"/>
            <a:ext cx="5698653" cy="5196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76876-EC7C-B5F4-DF8C-A82D3E339056}"/>
              </a:ext>
            </a:extLst>
          </p:cNvPr>
          <p:cNvSpPr txBox="1"/>
          <p:nvPr/>
        </p:nvSpPr>
        <p:spPr>
          <a:xfrm>
            <a:off x="4167897" y="62576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Рис. </a:t>
            </a:r>
            <a:r>
              <a:rPr lang="ru-RU" dirty="0"/>
              <a:t>9</a:t>
            </a:r>
            <a:r>
              <a:rPr lang="ru-RU" sz="1800" dirty="0"/>
              <a:t>. </a:t>
            </a:r>
            <a:r>
              <a:rPr lang="ru-RU" dirty="0"/>
              <a:t>Логическая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24536899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8361</TotalTime>
  <Words>545</Words>
  <Application>Microsoft Office PowerPoint</Application>
  <PresentationFormat>Широкоэкранный</PresentationFormat>
  <Paragraphs>70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Выпускная квалификационная работа на тему: Оптимизация перемещения беспилотного такси в условиях города</vt:lpstr>
      <vt:lpstr>Объект оптимизирования</vt:lpstr>
      <vt:lpstr>Цели и задачи выпускной квалификационной работы</vt:lpstr>
      <vt:lpstr>Функциональная модель проектной процедуры IDEF0</vt:lpstr>
      <vt:lpstr>Функциональная модель проектной процедуры IDEF0</vt:lpstr>
      <vt:lpstr>Функциональная модель проектной процедуры IDEF0</vt:lpstr>
      <vt:lpstr>Формальная (математическая) постановка задачи</vt:lpstr>
      <vt:lpstr>Алгоритм решения задачи оптимизации перемещения беспилотного такси в условиях города</vt:lpstr>
      <vt:lpstr>Логическая модель базы данных</vt:lpstr>
      <vt:lpstr>Концептуальная модель базы данных</vt:lpstr>
      <vt:lpstr>Архитектура программы</vt:lpstr>
      <vt:lpstr>Презентация PowerPoint</vt:lpstr>
      <vt:lpstr>Примеры решения задачи с использованием алгоритма Дейкстры</vt:lpstr>
      <vt:lpstr>Примеры решения задачи с использованием алгоритма А*</vt:lpstr>
      <vt:lpstr>Примеры решения задачи с использованием волнового алгоритма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для размещения элементов на печатной плате с учетом теплового критерия</dc:title>
  <dc:creator>Vladimir Danilin</dc:creator>
  <cp:lastModifiedBy>Амир Бикмуллин</cp:lastModifiedBy>
  <cp:revision>56</cp:revision>
  <dcterms:created xsi:type="dcterms:W3CDTF">2023-06-05T10:34:52Z</dcterms:created>
  <dcterms:modified xsi:type="dcterms:W3CDTF">2024-06-08T17:05:33Z</dcterms:modified>
</cp:coreProperties>
</file>